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7" r:id="rId3"/>
    <p:sldId id="262" r:id="rId4"/>
    <p:sldId id="264" r:id="rId5"/>
    <p:sldId id="266" r:id="rId6"/>
    <p:sldId id="267" r:id="rId7"/>
    <p:sldId id="268" r:id="rId8"/>
    <p:sldId id="265" r:id="rId9"/>
    <p:sldId id="269" r:id="rId10"/>
    <p:sldId id="270" r:id="rId11"/>
    <p:sldId id="285" r:id="rId12"/>
    <p:sldId id="286" r:id="rId13"/>
    <p:sldId id="280" r:id="rId14"/>
    <p:sldId id="282" r:id="rId15"/>
    <p:sldId id="271" r:id="rId16"/>
    <p:sldId id="273" r:id="rId17"/>
    <p:sldId id="274" r:id="rId18"/>
    <p:sldId id="275" r:id="rId19"/>
    <p:sldId id="276" r:id="rId20"/>
    <p:sldId id="287" r:id="rId21"/>
    <p:sldId id="277" r:id="rId22"/>
    <p:sldId id="278" r:id="rId23"/>
    <p:sldId id="272" r:id="rId24"/>
    <p:sldId id="289" r:id="rId25"/>
    <p:sldId id="283" r:id="rId26"/>
    <p:sldId id="291" r:id="rId27"/>
    <p:sldId id="284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11" autoAdjust="0"/>
  </p:normalViewPr>
  <p:slideViewPr>
    <p:cSldViewPr>
      <p:cViewPr varScale="1">
        <p:scale>
          <a:sx n="77" d="100"/>
          <a:sy n="77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579D4-162C-4E9A-9B0F-E3D19B6EC9C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F7BBF-BD5E-4806-9CF3-C462E8C8F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9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 everyone! My name is Alex Padovano and today I will be presenting the Fallopian Tube Retractor.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of our project was to design an instrument to be used in post-partum,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minilaparotomy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tubal ligations.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7BBF-BD5E-4806-9CF3-C462E8C8FA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4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this procedure, the surgeon makes a 1 in incision below the belly button, and then uses an Army/Navy retractor to reach behind the uterus and pull out the fallopian tube.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difficulty arises when the patient is obese, and the surgeon must reach down through a very thick layer of fat to reach the fallopian tube. This can extend the duration of the operation and increases both cost and the risk of negative outcomes.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7BBF-BD5E-4806-9CF3-C462E8C8FA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4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currently no specialized instruments to address this problem on the market, so our client, an OB/GYN, gave us the task of designing a THIN, RIGID instrument that can aid in the ISOLATION, VISUALIZATION, and EXTRACTION of the fallopian tubes.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7BBF-BD5E-4806-9CF3-C462E8C8FA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6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initially planned to have a spring-loaded locking mechanism, and to evaluate this choice, we constructed a rough model.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our client handled the design, he suggested that we reduce the width an create a more realistic locking mechanism.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7BBF-BD5E-4806-9CF3-C462E8C8FA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8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75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9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74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2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40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5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9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9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3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0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9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6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5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2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6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8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4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86B61C-30C5-47F1-98AC-69D5AB79AD3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12/5/2012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43F90CA-9F58-4720-AA7E-1DFD39622E8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3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1848524-overview#a0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077200" cy="838200"/>
          </a:xfrm>
        </p:spPr>
        <p:txBody>
          <a:bodyPr/>
          <a:lstStyle/>
          <a:p>
            <a:r>
              <a:rPr lang="en-US" sz="4000" dirty="0" smtClean="0"/>
              <a:t>Fallopian Tube Retractor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57147"/>
            <a:ext cx="64008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Alexander </a:t>
            </a:r>
            <a:r>
              <a:rPr lang="en-US" dirty="0" err="1" smtClean="0">
                <a:solidFill>
                  <a:schemeClr val="tx1"/>
                </a:solidFill>
              </a:rPr>
              <a:t>Padovano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Alexander </a:t>
            </a:r>
            <a:r>
              <a:rPr lang="en-US" dirty="0" err="1" smtClean="0">
                <a:solidFill>
                  <a:schemeClr val="tx1"/>
                </a:solidFill>
              </a:rPr>
              <a:t>Xu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Thomas Prose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Group 18</a:t>
            </a:r>
          </a:p>
        </p:txBody>
      </p:sp>
      <p:pic>
        <p:nvPicPr>
          <p:cNvPr id="4" name="Picture 3" descr="Macintosh SSD:Users:Alex:Dropbox:Fall 2012:BME401:Paper 3:Updated PDFs:Cover 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73" y="1346200"/>
            <a:ext cx="5706428" cy="4010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0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Stress Tests</a:t>
            </a:r>
            <a:endParaRPr lang="en-US" dirty="0"/>
          </a:p>
        </p:txBody>
      </p:sp>
      <p:pic>
        <p:nvPicPr>
          <p:cNvPr id="4" name="Content Placeholder 4" descr="Macintosh SSD:Users:Alex:Dropbox:BME Design Project:test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01000" cy="46597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9444" y="61722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</a:t>
            </a:r>
            <a:r>
              <a:rPr lang="en-US" sz="1600" dirty="0" smtClean="0"/>
              <a:t>Analytic Efforts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Details    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5468" y="2076114"/>
            <a:ext cx="4544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Max Displacement = 0.00891 in.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97637" y="278713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7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Stress Tests</a:t>
            </a:r>
            <a:endParaRPr lang="en-US" dirty="0"/>
          </a:p>
        </p:txBody>
      </p:sp>
      <p:pic>
        <p:nvPicPr>
          <p:cNvPr id="4" name="Content Placeholder 3" descr="Macintosh SSD:Users:Alex:Dropbox:BME Design Project:test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7" y="1600200"/>
            <a:ext cx="773606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2400" y="61722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</a:t>
            </a:r>
            <a:r>
              <a:rPr lang="en-US" sz="1600" dirty="0" smtClean="0"/>
              <a:t>Analytic Efforts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Details    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42900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kg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1483" y="2093115"/>
            <a:ext cx="4544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Max Displacement = 0.00891 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11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Safety: Fallopian Tube Retractor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889877"/>
              </p:ext>
            </p:extLst>
          </p:nvPr>
        </p:nvGraphicFramePr>
        <p:xfrm>
          <a:off x="381000" y="1874520"/>
          <a:ext cx="84582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1409700"/>
                <a:gridCol w="1409700"/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OPERATORS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TASK/HAZARD PAIRS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RISK LEVEL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NEGLIGIBLE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SURGEON</a:t>
                      </a:r>
                      <a:r>
                        <a:rPr lang="en-US" sz="1600" baseline="0" dirty="0" smtClean="0"/>
                        <a:t> (OB/GYN)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SURGICAL ASSISTANT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NURSES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STERILIZATION</a:t>
                      </a:r>
                      <a:r>
                        <a:rPr lang="en-US" sz="1600" baseline="0" dirty="0" smtClean="0"/>
                        <a:t> TECHNICHIAN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OVERALL RISK: LOW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8686" y="58674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</a:t>
            </a:r>
            <a:r>
              <a:rPr lang="en-US" sz="1600" dirty="0" smtClean="0"/>
              <a:t>Analytic Efforts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Details    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4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Safety: Army/Navy Retractor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817874"/>
              </p:ext>
            </p:extLst>
          </p:nvPr>
        </p:nvGraphicFramePr>
        <p:xfrm>
          <a:off x="381000" y="1874520"/>
          <a:ext cx="84582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939800"/>
                <a:gridCol w="939800"/>
                <a:gridCol w="939800"/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OPERATORS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TASK/HAZARD PAIRS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RISK LEVEL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MEDIUM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NEG.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SURGEON</a:t>
                      </a:r>
                      <a:r>
                        <a:rPr lang="en-US" sz="1600" baseline="0" dirty="0" smtClean="0"/>
                        <a:t> (OB/GYN)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SURGICAL ASSISTANT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NURSES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STERILIZATION</a:t>
                      </a:r>
                      <a:r>
                        <a:rPr lang="en-US" sz="1600" baseline="0" dirty="0" smtClean="0"/>
                        <a:t> TECHNICHIAN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OVERALL RISK: MEDIUM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6915" y="60960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</a:t>
            </a:r>
            <a:r>
              <a:rPr lang="en-US" sz="1600" dirty="0" smtClean="0"/>
              <a:t>Analytic Efforts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Details    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8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SSD:Users:Alex:Dropbox:Fall 2012:BME401:Paper 3:Updated PDFs:Appendix:1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0457"/>
            <a:ext cx="7772400" cy="6009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8600" y="635742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Analytic Efforts    </a:t>
            </a:r>
            <a:r>
              <a:rPr lang="en-US" sz="1600" dirty="0" smtClean="0"/>
              <a:t>Design Details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70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SSD:Users:Alex:Dropbox:Fall 2012:BME401:Paper 3:Updated PDFs:Appendix:3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15" y="141512"/>
            <a:ext cx="7884228" cy="6096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6029" y="6274897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Analytic Efforts    </a:t>
            </a:r>
            <a:r>
              <a:rPr lang="en-US" sz="1600" dirty="0" smtClean="0"/>
              <a:t>Design Details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50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SSD:Users:Alex:Dropbox:Fall 2012:BME401:Paper 3:Updated PDFs:Appendix:4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997"/>
            <a:ext cx="7848600" cy="60684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1000" y="6327964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Analytic Efforts    </a:t>
            </a:r>
            <a:r>
              <a:rPr lang="en-US" sz="1600" dirty="0" smtClean="0"/>
              <a:t>Design Details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70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SSD:Users:Alex:Dropbox:Fall 2012:BME401:Paper 3:Updated PDFs:Appendix:5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3" y="0"/>
            <a:ext cx="8001000" cy="61862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5143" y="64008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Analytic Efforts    </a:t>
            </a:r>
            <a:r>
              <a:rPr lang="en-US" sz="1600" dirty="0" smtClean="0"/>
              <a:t>Design Details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57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SSD:Users:Alex:Dropbox:Fall 2012:BME401:Paper 3:Updated PDFs:Appendix:6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52400"/>
            <a:ext cx="8369030" cy="64708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0371" y="6461055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Analytic Efforts    </a:t>
            </a:r>
            <a:r>
              <a:rPr lang="en-US" sz="1600" dirty="0" smtClean="0"/>
              <a:t>Design Details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01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143" y="63246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Analytic Efforts    </a:t>
            </a:r>
            <a:r>
              <a:rPr lang="en-US" sz="1600" dirty="0" smtClean="0"/>
              <a:t>Design Details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Macintosh SSD:Users:Alex:Dropbox:Fall 2012:BME401:Paper 3:Updated PDFs:Appendix:7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70" y="381000"/>
            <a:ext cx="7535545" cy="5823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1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What’s the Problem?</a:t>
            </a:r>
            <a:endParaRPr lang="en-US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Morbidly Obese Patients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Target farther away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Organs compressed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More invasive procedure required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Increased surgery duration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8500" y="48006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2819400" y="4800600"/>
            <a:ext cx="381000" cy="228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4736224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2-3 cm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867400" y="4800600"/>
            <a:ext cx="304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5410200" y="4800600"/>
            <a:ext cx="457200" cy="1066800"/>
          </a:xfrm>
          <a:prstGeom prst="leftBrace">
            <a:avLst>
              <a:gd name="adj1" fmla="val 8333"/>
              <a:gd name="adj2" fmla="val 491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5105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10-15 cm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endCxn id="4" idx="0"/>
          </p:cNvCxnSpPr>
          <p:nvPr/>
        </p:nvCxnSpPr>
        <p:spPr>
          <a:xfrm>
            <a:off x="3352800" y="4191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4191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62484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Design Overview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Analytic Efforts    Design Details    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SSD:Users:Alex:Dropbox:Fall 2012:BME401:Paper 3:Updated PDFs:Appendix:8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-37289"/>
            <a:ext cx="8077200" cy="62452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5143" y="63246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Analytic Efforts    </a:t>
            </a:r>
            <a:r>
              <a:rPr lang="en-US" sz="1600" dirty="0" smtClean="0"/>
              <a:t>Design Details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99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SSD:Users:Alex:Dropbox:Fall 2012:BME401:Paper 3:Updated PDFs:Appendix:9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867453" cy="6083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240352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Analytic Efforts    </a:t>
            </a:r>
            <a:r>
              <a:rPr lang="en-US" sz="1600" dirty="0" smtClean="0"/>
              <a:t>Design Details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4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SSD:Users:Alex:Dropbox:Fall 2012:BME401:Paper 3:Updated PDFs:Appendix:2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620000" cy="5891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1000" y="63246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Analytic Efforts    </a:t>
            </a:r>
            <a:r>
              <a:rPr lang="en-US" sz="1600" dirty="0" smtClean="0"/>
              <a:t>Design Details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6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825" y="60960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Analytic Efforts    Design Details    </a:t>
            </a:r>
            <a:r>
              <a:rPr lang="en-US" sz="1600" dirty="0" smtClean="0"/>
              <a:t>Manufacturing/Materials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25" y="76200"/>
            <a:ext cx="8229600" cy="1600200"/>
          </a:xfrm>
        </p:spPr>
        <p:txBody>
          <a:bodyPr/>
          <a:lstStyle/>
          <a:p>
            <a:r>
              <a:rPr lang="en-US" sz="4400" dirty="0" smtClean="0"/>
              <a:t>Manufacturing: Preliminary 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Preliminary Prototype 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Used for final ergonomic evaluations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3D-Printed using a rapid-prototyping machine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Will cost ~$36 to produce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CNC Prototype</a:t>
            </a:r>
          </a:p>
          <a:p>
            <a:pPr lvl="1">
              <a:lnSpc>
                <a:spcPct val="20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A functioning prototype milled from 304-grade stainless steel</a:t>
            </a:r>
          </a:p>
          <a:p>
            <a:pPr lvl="1">
              <a:lnSpc>
                <a:spcPct val="20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Used to evaluate the effectiveness of the locking mechanism and during the patent application process.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87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170943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Analytic Efforts    Design Details    </a:t>
            </a:r>
            <a:r>
              <a:rPr lang="en-US" sz="1600" dirty="0" smtClean="0"/>
              <a:t>Manufacturing/Materials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Manufacturing: Mass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All the parts will be press forged, milled, or extruded pieces of 304-grade austenitic stainless steel.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Steel can be purchased from Action Stainless and Alloys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$1.90/lbs. with a 1 day lead time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The steel needed for each unit would cost approximately $1.50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28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170943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Analytic Efforts    Design Details    </a:t>
            </a:r>
            <a:r>
              <a:rPr lang="en-US" sz="1600" dirty="0" smtClean="0"/>
              <a:t>Manufacturing/Materials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Manufacturing: Mass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The instruments can be manufactured by Missouri Forge, </a:t>
            </a:r>
            <a:r>
              <a:rPr lang="en-US" dirty="0" err="1" smtClean="0">
                <a:solidFill>
                  <a:schemeClr val="tx1"/>
                </a:solidFill>
              </a:rPr>
              <a:t>inc.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The overhead cost for the forge dies is $60,000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10,000 units -&gt; total cost of $73,224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20,000 units -&gt; total cost of $86,448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68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Did we meet the design scope?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Yes, we created an effective replacement for Army/Navy retractors in </a:t>
            </a:r>
            <a:r>
              <a:rPr lang="en-US" dirty="0" err="1" smtClean="0">
                <a:solidFill>
                  <a:schemeClr val="tx1"/>
                </a:solidFill>
              </a:rPr>
              <a:t>minilaparotomy</a:t>
            </a:r>
            <a:r>
              <a:rPr lang="en-US" dirty="0" smtClean="0">
                <a:solidFill>
                  <a:schemeClr val="tx1"/>
                </a:solidFill>
              </a:rPr>
              <a:t> tubal ligations.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What we learned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The importance of creating physical prototypes.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Future Directions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Continued analysis and development through prototyping and testing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Filing of a Provisional Patent before January 29,2013 to protect the novel  retractor and tube-securing mechanism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202" y="6105442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Analytic Efforts    Design Details    Manufacturing/Materials    </a:t>
            </a:r>
            <a:r>
              <a:rPr lang="en-US" sz="1600" dirty="0" smtClean="0"/>
              <a:t>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5910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References</a:t>
            </a:r>
            <a:endParaRPr lang="en-US" dirty="0"/>
          </a:p>
          <a:p>
            <a:r>
              <a:rPr lang="en-US" dirty="0"/>
              <a:t>1. O’Connell, Dr. Nan. “Postpartum Tubal Sterilization” </a:t>
            </a:r>
            <a:r>
              <a:rPr lang="en-US" i="1" dirty="0" err="1"/>
              <a:t>MedScape</a:t>
            </a:r>
            <a:r>
              <a:rPr lang="en-US" i="1" dirty="0"/>
              <a:t> Reference: Drugs, 	Diseases, and Procedures”</a:t>
            </a:r>
            <a:r>
              <a:rPr lang="en-US" dirty="0"/>
              <a:t>. Referenced 30 October 2012.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&lt;</a:t>
            </a:r>
            <a:r>
              <a:rPr lang="en-US" u="sng" dirty="0">
                <a:hlinkClick r:id="rId2"/>
              </a:rPr>
              <a:t>http://emedicine.medscape.com/article/1848524-overview#a01</a:t>
            </a:r>
            <a:r>
              <a:rPr lang="en-US" dirty="0"/>
              <a:t>&gt;</a:t>
            </a:r>
            <a:endParaRPr lang="en-US" dirty="0"/>
          </a:p>
          <a:p>
            <a:r>
              <a:rPr lang="en-US" dirty="0"/>
              <a:t>2. “Postpartum Tubal Ligation: Dr. Vincent Padovano.” </a:t>
            </a:r>
            <a:r>
              <a:rPr lang="en-US" i="1" dirty="0"/>
              <a:t>Fallopian Tube Retractor</a:t>
            </a:r>
            <a:r>
              <a:rPr lang="en-US" dirty="0"/>
              <a:t>. </a:t>
            </a:r>
            <a:r>
              <a:rPr lang="en-US" dirty="0" err="1"/>
              <a:t>Weebly</a:t>
            </a:r>
            <a:r>
              <a:rPr lang="en-US" dirty="0"/>
              <a:t>, 	30 October 2012.</a:t>
            </a:r>
            <a:endParaRPr lang="en-US" dirty="0"/>
          </a:p>
          <a:p>
            <a:r>
              <a:rPr lang="en-US" dirty="0"/>
              <a:t>3. Padovano, V. (2012, September 10). Telephone interview.</a:t>
            </a:r>
            <a:endParaRPr lang="en-US" dirty="0"/>
          </a:p>
          <a:p>
            <a:r>
              <a:rPr lang="en-US" dirty="0"/>
              <a:t>4. AK Steel. “Specialty Stainless Sheet &amp; Strip Stainless Price Schedule.” Revised August 2012. See Appendix C1-6.</a:t>
            </a:r>
            <a:endParaRPr lang="en-US" dirty="0"/>
          </a:p>
          <a:p>
            <a:r>
              <a:rPr lang="en-US" dirty="0"/>
              <a:t>5. AK Steel. “Product Data Sheet 304/304L Stainless Steel.” See Appendix C7-8.</a:t>
            </a:r>
            <a:endParaRPr lang="en-US" dirty="0"/>
          </a:p>
          <a:p>
            <a:r>
              <a:rPr lang="en-US" dirty="0"/>
              <a:t>6. AK Steel. “Product Data Sheet 316/316L Stainless Steel.” See Appendix C9-10.</a:t>
            </a:r>
            <a:endParaRPr lang="en-US" dirty="0"/>
          </a:p>
          <a:p>
            <a:r>
              <a:rPr lang="en-US" dirty="0"/>
              <a:t>7. Action Stainless &amp; Alloys, Inc. Phone Quotation. December 3, 2012.</a:t>
            </a:r>
            <a:endParaRPr lang="en-US" dirty="0"/>
          </a:p>
          <a:p>
            <a:r>
              <a:rPr lang="en-US" dirty="0"/>
              <a:t>8. Missouri Forge, Inc. Phone Quotation. December 3, 2012.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202" y="6105442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Analytic Efforts    Design Details    Manufacturing/Materials    </a:t>
            </a:r>
            <a:r>
              <a:rPr lang="en-US" sz="1600" dirty="0" smtClean="0"/>
              <a:t>Conclusions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964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6002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Design Specifications</a:t>
            </a:r>
            <a:endParaRPr lang="en-US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 thin, rigid instrument that can aid in the isolation, visualization, and extraction of the fallopian tubes.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Relatively Inexpensive (to manufacture and sell)</a:t>
            </a:r>
            <a:endParaRPr lang="en-US" sz="400" dirty="0" smtClean="0">
              <a:solidFill>
                <a:schemeClr val="tx1"/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Army Navy Retractors cost ~$15.00 - $20.00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Rounded edges and shallow curves to avoid internal damage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Ambidextrous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Design Overview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Analytic Efforts    Design Details    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Fallopian Tube Retractor</a:t>
            </a:r>
            <a:endParaRPr lang="en-US" dirty="0"/>
          </a:p>
        </p:txBody>
      </p:sp>
      <p:pic>
        <p:nvPicPr>
          <p:cNvPr id="4" name="Content Placeholder 3" descr="Macintosh SSD:Users:Alex:Dropbox:Fall 2012:BME401:Paper 3:Updated PDFs:overview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30" y="1600200"/>
            <a:ext cx="8039539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8600" y="62484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Design Overview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Analytic Efforts    Design Details    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1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err="1" smtClean="0"/>
              <a:t>InstaMorph</a:t>
            </a:r>
            <a:r>
              <a:rPr lang="en-US" dirty="0" smtClean="0"/>
              <a:t> Prototype</a:t>
            </a:r>
            <a:endParaRPr lang="en-US" dirty="0"/>
          </a:p>
        </p:txBody>
      </p:sp>
      <p:pic>
        <p:nvPicPr>
          <p:cNvPr id="4" name="Content Placeholder 3" descr="Macintosh SSD:Users:Alex:Dropbox:Fall 2012:BME401:Paper 3:20121128_151358 copy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2059"/>
            <a:ext cx="8229600" cy="3282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1429" y="61722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</a:t>
            </a:r>
            <a:r>
              <a:rPr lang="en-US" sz="1600" dirty="0" smtClean="0"/>
              <a:t>Analytic Efforts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Details    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0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Refined </a:t>
            </a:r>
            <a:r>
              <a:rPr lang="en-US" dirty="0" err="1" smtClean="0"/>
              <a:t>InstaMorph</a:t>
            </a:r>
            <a:r>
              <a:rPr lang="en-US" dirty="0" smtClean="0"/>
              <a:t>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429" y="62484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</a:t>
            </a:r>
            <a:r>
              <a:rPr lang="en-US" sz="1600" dirty="0" smtClean="0"/>
              <a:t>Analytic Efforts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Details    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79" y="3962399"/>
            <a:ext cx="5935663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lex Padovano\Desktop\20121204_0105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97" y="1676400"/>
            <a:ext cx="5937250" cy="214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92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Locking Mechanism Pugh Chart</a:t>
            </a:r>
            <a:endParaRPr lang="en-US" sz="3200" b="1" dirty="0">
              <a:effectLst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993207"/>
              </p:ext>
            </p:extLst>
          </p:nvPr>
        </p:nvGraphicFramePr>
        <p:xfrm>
          <a:off x="474942" y="1447800"/>
          <a:ext cx="8117916" cy="423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3898"/>
                <a:gridCol w="1027573"/>
                <a:gridCol w="1649983"/>
                <a:gridCol w="1897480"/>
                <a:gridCol w="1748982"/>
              </a:tblGrid>
              <a:tr h="10172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Locking Mechanism</a:t>
                      </a:r>
                      <a:endParaRPr lang="en-US" sz="1700" dirty="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Weight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Spring-Loaded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Manually Sliding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Ratcheted 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</a:tr>
              <a:tr h="5086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Cost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</a:tr>
              <a:tr h="5086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Simplicity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</a:tr>
              <a:tr h="5086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Ergonomics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</a:tr>
              <a:tr h="5086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Ease of Use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</a:tr>
              <a:tr h="5086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Safety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10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</a:tr>
              <a:tr h="5086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Total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n/a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230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223</a:t>
                      </a:r>
                      <a:endParaRPr lang="en-US" sz="170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294</a:t>
                      </a:r>
                      <a:endParaRPr lang="en-US" sz="2000" dirty="0">
                        <a:effectLst/>
                        <a:latin typeface="Times"/>
                        <a:ea typeface="Times New Roman"/>
                      </a:endParaRPr>
                    </a:p>
                  </a:txBody>
                  <a:tcPr marL="99928" marR="99928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1429" y="6112877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</a:t>
            </a:r>
            <a:r>
              <a:rPr lang="en-US" sz="1600" dirty="0" smtClean="0"/>
              <a:t>Analytic Efforts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Details    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29" y="-381000"/>
            <a:ext cx="8229600" cy="1600200"/>
          </a:xfrm>
        </p:spPr>
        <p:txBody>
          <a:bodyPr/>
          <a:lstStyle/>
          <a:p>
            <a:r>
              <a:rPr lang="en-US" sz="4800" dirty="0" smtClean="0"/>
              <a:t>Materials Pugh Chart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078847"/>
              </p:ext>
            </p:extLst>
          </p:nvPr>
        </p:nvGraphicFramePr>
        <p:xfrm>
          <a:off x="517980" y="1676400"/>
          <a:ext cx="8089898" cy="3733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9997"/>
                <a:gridCol w="1566313"/>
                <a:gridCol w="1558155"/>
                <a:gridCol w="1540933"/>
                <a:gridCol w="1564500"/>
              </a:tblGrid>
              <a:tr h="523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Material</a:t>
                      </a:r>
                      <a:endParaRPr lang="en-US" sz="18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Weight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SS (316)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SS (304)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</a:tr>
              <a:tr h="6301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Cost</a:t>
                      </a:r>
                      <a:endParaRPr lang="en-US" sz="18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</a:tr>
              <a:tr h="650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Strength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</a:tr>
              <a:tr h="6301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Sterilization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</a:tr>
              <a:tr h="650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Manufacturing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</a:tr>
              <a:tr h="650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187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158</a:t>
                      </a:r>
                      <a:endParaRPr lang="en-US" sz="18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192</a:t>
                      </a:r>
                      <a:endParaRPr lang="en-US" sz="24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70009" marR="70009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1429" y="61722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</a:t>
            </a:r>
            <a:r>
              <a:rPr lang="en-US" sz="1600" dirty="0" smtClean="0"/>
              <a:t>Analytic Efforts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Details    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3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Stress Tests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SSD:Users:Alex:Dropbox:BME Design Project:test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1" y="1598140"/>
            <a:ext cx="8315901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9444" y="61722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Overview    </a:t>
            </a:r>
            <a:r>
              <a:rPr lang="en-US" sz="1600" dirty="0" smtClean="0"/>
              <a:t>Analytic Efforts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Details    Manufacturing/Materials    Conclusions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5468" y="2076114"/>
            <a:ext cx="439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Max Displacement = 0.0743 in.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297180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81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941</Words>
  <Application>Microsoft Office PowerPoint</Application>
  <PresentationFormat>On-screen Show (4:3)</PresentationFormat>
  <Paragraphs>235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Executive</vt:lpstr>
      <vt:lpstr>1_Executive</vt:lpstr>
      <vt:lpstr>Fallopian Tube Retractor </vt:lpstr>
      <vt:lpstr>What’s the Problem?</vt:lpstr>
      <vt:lpstr>Design Specifications</vt:lpstr>
      <vt:lpstr>Fallopian Tube Retractor</vt:lpstr>
      <vt:lpstr>First InstaMorph Prototype</vt:lpstr>
      <vt:lpstr>Refined InstaMorph Prototype</vt:lpstr>
      <vt:lpstr>Locking Mechanism Pugh Chart</vt:lpstr>
      <vt:lpstr>Materials Pugh Chart</vt:lpstr>
      <vt:lpstr>Simulated Stress Tests</vt:lpstr>
      <vt:lpstr>Simulated Stress Tests</vt:lpstr>
      <vt:lpstr>Simulated Stress Tests</vt:lpstr>
      <vt:lpstr>Safety: Fallopian Tube Retractor</vt:lpstr>
      <vt:lpstr>Safety: Army/Navy Retractor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Manufacturing: Preliminary Prototypes</vt:lpstr>
      <vt:lpstr>Manufacturing: Mass Production</vt:lpstr>
      <vt:lpstr>Manufacturing: Mass Production</vt:lpstr>
      <vt:lpstr>Conclusions</vt:lpstr>
      <vt:lpstr>References</vt:lpstr>
    </vt:vector>
  </TitlesOfParts>
  <Company>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Aoci Xu</dc:creator>
  <cp:lastModifiedBy>Alex Padovano</cp:lastModifiedBy>
  <cp:revision>21</cp:revision>
  <dcterms:created xsi:type="dcterms:W3CDTF">2012-12-04T04:39:55Z</dcterms:created>
  <dcterms:modified xsi:type="dcterms:W3CDTF">2012-12-05T07:44:56Z</dcterms:modified>
</cp:coreProperties>
</file>