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58" r:id="rId5"/>
    <p:sldId id="276" r:id="rId6"/>
    <p:sldId id="295" r:id="rId7"/>
    <p:sldId id="285" r:id="rId8"/>
    <p:sldId id="286" r:id="rId9"/>
    <p:sldId id="287" r:id="rId10"/>
    <p:sldId id="288" r:id="rId11"/>
    <p:sldId id="260" r:id="rId12"/>
    <p:sldId id="262" r:id="rId13"/>
    <p:sldId id="263" r:id="rId14"/>
    <p:sldId id="293" r:id="rId15"/>
    <p:sldId id="261" r:id="rId16"/>
    <p:sldId id="281" r:id="rId17"/>
    <p:sldId id="273" r:id="rId18"/>
    <p:sldId id="297" r:id="rId19"/>
    <p:sldId id="298" r:id="rId20"/>
    <p:sldId id="280" r:id="rId21"/>
    <p:sldId id="278" r:id="rId22"/>
    <p:sldId id="282" r:id="rId23"/>
    <p:sldId id="283" r:id="rId24"/>
    <p:sldId id="279" r:id="rId25"/>
    <p:sldId id="284" r:id="rId26"/>
    <p:sldId id="296" r:id="rId27"/>
    <p:sldId id="289" r:id="rId28"/>
    <p:sldId id="290" r:id="rId29"/>
    <p:sldId id="291" r:id="rId30"/>
    <p:sldId id="292" r:id="rId31"/>
    <p:sldId id="267" r:id="rId32"/>
    <p:sldId id="294" r:id="rId33"/>
    <p:sldId id="268" r:id="rId34"/>
    <p:sldId id="277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86B61C-30C5-47F1-98AC-69D5AB79AD3A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3F90CA-9F58-4720-AA7E-1DFD39622E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360159" TargetMode="External"/><Relationship Id="rId4" Type="http://schemas.openxmlformats.org/officeDocument/2006/relationships/hyperlink" Target="http://emedicine.medscape.com/article/266799-treatment" TargetMode="External"/><Relationship Id="rId5" Type="http://schemas.openxmlformats.org/officeDocument/2006/relationships/hyperlink" Target="http://www.mayoclinic.com/health/implanon/MY01007" TargetMode="External"/><Relationship Id="rId6" Type="http://schemas.openxmlformats.org/officeDocument/2006/relationships/hyperlink" Target="http://www.webmd.com/sex/birth-control/intrauterine-device-iud-for-birth-control" TargetMode="External"/><Relationship Id="rId7" Type="http://schemas.openxmlformats.org/officeDocument/2006/relationships/hyperlink" Target="http://www.plastic-products.com/spec11.htm" TargetMode="External"/><Relationship Id="rId8" Type="http://schemas.openxmlformats.org/officeDocument/2006/relationships/hyperlink" Target="http://www.engineeringtoolbox.com/young-modulus-d_417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medicine.medscape.com/article/1848524-overview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77200" cy="990600"/>
          </a:xfrm>
        </p:spPr>
        <p:txBody>
          <a:bodyPr/>
          <a:lstStyle/>
          <a:p>
            <a:r>
              <a:rPr lang="en-US" sz="6000" dirty="0" smtClean="0"/>
              <a:t>Fallopian Tube </a:t>
            </a:r>
            <a:r>
              <a:rPr lang="en-US" sz="6000" dirty="0" smtClean="0"/>
              <a:t>Isolator</a:t>
            </a:r>
            <a:br>
              <a:rPr lang="en-US" sz="6000" dirty="0" smtClean="0"/>
            </a:br>
            <a:r>
              <a:rPr lang="en-US" sz="6000" dirty="0" smtClean="0"/>
              <a:t>Progress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Alexander </a:t>
            </a:r>
            <a:r>
              <a:rPr lang="en-US" dirty="0" err="1" smtClean="0">
                <a:solidFill>
                  <a:schemeClr val="tx1"/>
                </a:solidFill>
              </a:rPr>
              <a:t>Padovano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Alexander </a:t>
            </a:r>
            <a:r>
              <a:rPr lang="en-US" dirty="0" err="1" smtClean="0">
                <a:solidFill>
                  <a:schemeClr val="tx1"/>
                </a:solidFill>
              </a:rPr>
              <a:t>Xu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Thomas Prose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Group 18</a:t>
            </a:r>
          </a:p>
        </p:txBody>
      </p:sp>
    </p:spTree>
    <p:extLst>
      <p:ext uri="{BB962C8B-B14F-4D97-AF65-F5344CB8AC3E}">
        <p14:creationId xmlns:p14="http://schemas.microsoft.com/office/powerpoint/2010/main" val="402669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46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What’s the Problem?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Morbidly Obese Patients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Target farther away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Organs compressed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invasive procedure required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Increased surgery duration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0" y="4800600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819400" y="4800600"/>
            <a:ext cx="381000" cy="22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4736224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2-3 cm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867400" y="4800600"/>
            <a:ext cx="30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410200" y="4800600"/>
            <a:ext cx="457200" cy="1066800"/>
          </a:xfrm>
          <a:prstGeom prst="leftBrace">
            <a:avLst>
              <a:gd name="adj1" fmla="val 8333"/>
              <a:gd name="adj2" fmla="val 491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5105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10-15 cm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endCxn id="4" idx="0"/>
          </p:cNvCxnSpPr>
          <p:nvPr/>
        </p:nvCxnSpPr>
        <p:spPr>
          <a:xfrm>
            <a:off x="3352800" y="4191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4191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/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DESIGN ANALYSIS      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4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Project Scope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Task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instrument to act as retractor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Purpose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isolate and secure the fallopian tubes during post-partum </a:t>
            </a:r>
            <a:r>
              <a:rPr lang="en-US" dirty="0" err="1" smtClean="0">
                <a:solidFill>
                  <a:schemeClr val="tx1"/>
                </a:solidFill>
              </a:rPr>
              <a:t>minilaparotomy</a:t>
            </a:r>
            <a:r>
              <a:rPr lang="en-US" dirty="0" smtClean="0">
                <a:solidFill>
                  <a:schemeClr val="tx1"/>
                </a:solidFill>
              </a:rPr>
              <a:t> bilateral tubal ligation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Intent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Streamline the procedure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Client: Dr. Vincent </a:t>
            </a:r>
            <a:r>
              <a:rPr lang="en-US" dirty="0" err="1" smtClean="0">
                <a:solidFill>
                  <a:schemeClr val="tx1"/>
                </a:solidFill>
              </a:rPr>
              <a:t>Padovano</a:t>
            </a:r>
            <a:r>
              <a:rPr lang="en-US" dirty="0" smtClean="0">
                <a:solidFill>
                  <a:schemeClr val="tx1"/>
                </a:solidFill>
              </a:rPr>
              <a:t>, M.D. OB/GYN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rgbClr val="758085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dirty="0" smtClean="0"/>
              <a:t>PROJECT SCOPE 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ANALYSIS      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6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Design Specifications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12” long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1” wide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hick enough to remain relatively </a:t>
            </a:r>
            <a:r>
              <a:rPr lang="en-US" sz="2000" dirty="0" err="1" smtClean="0">
                <a:solidFill>
                  <a:schemeClr val="tx1"/>
                </a:solidFill>
              </a:rPr>
              <a:t>undeformed</a:t>
            </a:r>
            <a:r>
              <a:rPr lang="en-US" sz="2000" dirty="0" smtClean="0">
                <a:solidFill>
                  <a:schemeClr val="tx1"/>
                </a:solidFill>
              </a:rPr>
              <a:t> under procedural conditions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Relatively Inexpensive (to manufacture and sell)</a:t>
            </a:r>
            <a:endParaRPr lang="en-US" sz="400" dirty="0" smtClean="0">
              <a:solidFill>
                <a:schemeClr val="tx1"/>
              </a:solidFill>
            </a:endParaRPr>
          </a:p>
          <a:p>
            <a:pPr lvl="1"/>
            <a:r>
              <a:rPr lang="en-US" sz="1200" dirty="0" smtClean="0">
                <a:solidFill>
                  <a:schemeClr val="tx1"/>
                </a:solidFill>
              </a:rPr>
              <a:t>Army Navy Retractors cost ~$15.00 - $20.00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Groove to isolate fallopian tube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Locking mechanism to secure the fallopian tube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Rounded edges and shallow curves to avoid internal damage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Ambidextrous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rgbClr val="758085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dirty="0" smtClean="0"/>
              <a:t>PROJECT SCOPE 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DESIGN ANALYSIS      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6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hartzellandson.com/images/IRAN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0" t="8981" r="1" b="11247"/>
          <a:stretch/>
        </p:blipFill>
        <p:spPr bwMode="auto">
          <a:xfrm rot="20189383">
            <a:off x="1987151" y="1792963"/>
            <a:ext cx="2863283" cy="17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Existing solutions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rmy navy retractor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CooperSurgical</a:t>
            </a:r>
            <a:r>
              <a:rPr lang="en-US" dirty="0" smtClean="0">
                <a:solidFill>
                  <a:schemeClr val="tx1"/>
                </a:solidFill>
              </a:rPr>
              <a:t> Tubal Retractor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Discontinued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Design Considerations: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Head to isolate fallopian tube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Locking mechanism to secure tube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Materials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Design Options</a:t>
            </a:r>
            <a:endParaRPr lang="en-US" sz="32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1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Currently no specialized head design for isolating fallopian tube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Three possibilities for </a:t>
            </a:r>
            <a:r>
              <a:rPr lang="en-US" dirty="0" smtClean="0">
                <a:solidFill>
                  <a:schemeClr val="tx1"/>
                </a:solidFill>
              </a:rPr>
              <a:t>notch </a:t>
            </a:r>
            <a:r>
              <a:rPr lang="en-US" dirty="0" smtClean="0">
                <a:solidFill>
                  <a:schemeClr val="tx1"/>
                </a:solidFill>
              </a:rPr>
              <a:t>shape: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Head Design</a:t>
            </a:r>
            <a:endParaRPr lang="en-US" sz="32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notc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2553151" cy="1959172"/>
          </a:xfrm>
          <a:prstGeom prst="rect">
            <a:avLst/>
          </a:prstGeom>
        </p:spPr>
      </p:pic>
      <p:pic>
        <p:nvPicPr>
          <p:cNvPr id="8" name="Picture 7" descr="notc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2401310" cy="1981200"/>
          </a:xfrm>
          <a:prstGeom prst="rect">
            <a:avLst/>
          </a:prstGeom>
        </p:spPr>
      </p:pic>
      <p:pic>
        <p:nvPicPr>
          <p:cNvPr id="9" name="Picture 8" descr="notch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1"/>
            <a:ext cx="2274277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51816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51816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51816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6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Head Design (Pugh Chart)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1290928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1200655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52600"/>
            <a:ext cx="1236785" cy="1077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219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219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219200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</a:t>
            </a:r>
            <a:r>
              <a:rPr lang="en-US" dirty="0" smtClean="0"/>
              <a:t>3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4802"/>
              </p:ext>
            </p:extLst>
          </p:nvPr>
        </p:nvGraphicFramePr>
        <p:xfrm>
          <a:off x="512884" y="3048000"/>
          <a:ext cx="8250116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715"/>
                <a:gridCol w="1305381"/>
                <a:gridCol w="948381"/>
                <a:gridCol w="948381"/>
                <a:gridCol w="948381"/>
                <a:gridCol w="9548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Head</a:t>
                      </a:r>
                      <a:r>
                        <a:rPr lang="en-US" b="0" baseline="0" dirty="0" smtClean="0"/>
                        <a:t> Design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Weight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Notch </a:t>
                      </a:r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Notch</a:t>
                      </a:r>
                      <a:r>
                        <a:rPr lang="en-US" b="1" baseline="0" dirty="0" smtClean="0"/>
                        <a:t>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Notch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Army/Navy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Simplicity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Hook Effectiveness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Client’s Opinion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0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Locking Mechanism (Trigger) Design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Currently no existing solutions for such a device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/>
              </a:rPr>
              <a:t>Locking Mechanism (Trigger) Design</a:t>
            </a:r>
            <a:r>
              <a:rPr lang="en-US" sz="3200" b="1" dirty="0" smtClean="0">
                <a:effectLst/>
              </a:rPr>
              <a:t/>
            </a:r>
            <a:br>
              <a:rPr lang="en-US" sz="3200" b="1" dirty="0" smtClean="0">
                <a:effectLst/>
              </a:rPr>
            </a:br>
            <a:r>
              <a:rPr lang="en-US" sz="3200" b="1" dirty="0" smtClean="0">
                <a:effectLst/>
              </a:rPr>
              <a:t>Spring Locking Mechanism</a:t>
            </a:r>
            <a:endParaRPr lang="en-US" sz="3200" b="1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6062"/>
            <a:ext cx="8141466" cy="41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/>
              </a:rPr>
              <a:t>Locking Mechanism (Trigger) Design</a:t>
            </a:r>
            <a:r>
              <a:rPr lang="en-US" sz="3200" b="1" dirty="0" smtClean="0">
                <a:effectLst/>
              </a:rPr>
              <a:t/>
            </a:r>
            <a:br>
              <a:rPr lang="en-US" sz="3200" b="1" dirty="0" smtClean="0">
                <a:effectLst/>
              </a:rPr>
            </a:br>
            <a:r>
              <a:rPr lang="en-US" sz="3200" b="1" dirty="0" smtClean="0">
                <a:effectLst/>
              </a:rPr>
              <a:t>Passive Sliding Mechanism</a:t>
            </a:r>
            <a:endParaRPr lang="en-US" sz="3200" b="1" dirty="0">
              <a:effectLst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" y="1887415"/>
            <a:ext cx="7837336" cy="37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2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Sterilization </a:t>
            </a:r>
            <a:r>
              <a:rPr lang="en-US" sz="3200" b="1" dirty="0" smtClean="0">
                <a:effectLst/>
              </a:rPr>
              <a:t>Methods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1719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Laparoscopic Procedure: </a:t>
            </a:r>
            <a:r>
              <a:rPr lang="en-US" dirty="0" err="1" smtClean="0">
                <a:solidFill>
                  <a:schemeClr val="tx1"/>
                </a:solidFill>
              </a:rPr>
              <a:t>Hysteroscopic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Essure</a:t>
            </a:r>
            <a:r>
              <a:rPr lang="en-US" dirty="0" smtClean="0">
                <a:solidFill>
                  <a:schemeClr val="tx1"/>
                </a:solidFill>
              </a:rPr>
              <a:t> Sterilization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4306 women between 2003 &amp; 2010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Tubal Ligation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635,000 procedures annually (8-9% of live births)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325,000 are post-partum </a:t>
            </a:r>
            <a:r>
              <a:rPr lang="en-US" dirty="0" err="1" smtClean="0">
                <a:solidFill>
                  <a:schemeClr val="tx1"/>
                </a:solidFill>
              </a:rPr>
              <a:t>minilaparotomy</a:t>
            </a:r>
            <a:r>
              <a:rPr lang="en-US" dirty="0" smtClean="0">
                <a:solidFill>
                  <a:schemeClr val="tx1"/>
                </a:solidFill>
              </a:rPr>
              <a:t> bilateral tubal ligation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common method of contraception in women over 35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BACKGROUND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DESIGN ANALYSIS      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8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Locking Mechanism (Pugh Chart)</a:t>
            </a:r>
            <a:endParaRPr lang="en-US" sz="32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4272"/>
              </p:ext>
            </p:extLst>
          </p:nvPr>
        </p:nvGraphicFramePr>
        <p:xfrm>
          <a:off x="1066800" y="1828800"/>
          <a:ext cx="7162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11664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Locking</a:t>
                      </a:r>
                      <a:r>
                        <a:rPr lang="en-US" b="0" baseline="0" dirty="0" smtClean="0"/>
                        <a:t> Mechanism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Weight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Spring-Loaded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Passive</a:t>
                      </a:r>
                      <a:r>
                        <a:rPr lang="en-US" baseline="0" dirty="0" smtClean="0"/>
                        <a:t> Slider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730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73040">
                <a:tc>
                  <a:txBody>
                    <a:bodyPr/>
                    <a:lstStyle/>
                    <a:p>
                      <a:r>
                        <a:rPr lang="en-US" dirty="0" smtClean="0"/>
                        <a:t>Simplicity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73040">
                <a:tc>
                  <a:txBody>
                    <a:bodyPr/>
                    <a:lstStyle/>
                    <a:p>
                      <a:r>
                        <a:rPr lang="en-US" dirty="0" smtClean="0"/>
                        <a:t>Ergonomics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73040">
                <a:tc>
                  <a:txBody>
                    <a:bodyPr/>
                    <a:lstStyle/>
                    <a:p>
                      <a:r>
                        <a:rPr lang="en-US" dirty="0" smtClean="0"/>
                        <a:t>Ease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73040">
                <a:tc>
                  <a:txBody>
                    <a:bodyPr/>
                    <a:lstStyle/>
                    <a:p>
                      <a:r>
                        <a:rPr lang="en-US" dirty="0" smtClean="0"/>
                        <a:t>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5832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258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34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Materials Analysis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Typical post-partum uterus 1 kg at most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Device at held at ~6” from end, and 1” wide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llow less than 1% </a:t>
            </a:r>
            <a:r>
              <a:rPr lang="en-US" dirty="0" smtClean="0">
                <a:solidFill>
                  <a:schemeClr val="tx1"/>
                </a:solidFill>
              </a:rPr>
              <a:t>(of length) deflection </a:t>
            </a:r>
            <a:r>
              <a:rPr lang="en-US" dirty="0" smtClean="0">
                <a:solidFill>
                  <a:schemeClr val="tx1"/>
                </a:solidFill>
              </a:rPr>
              <a:t>with 10 * maximum </a:t>
            </a:r>
            <a:r>
              <a:rPr lang="en-US" dirty="0" smtClean="0">
                <a:solidFill>
                  <a:schemeClr val="tx1"/>
                </a:solidFill>
              </a:rPr>
              <a:t>expected weight (10*1 kg = 10 </a:t>
            </a:r>
            <a:r>
              <a:rPr lang="en-US" dirty="0" smtClean="0">
                <a:solidFill>
                  <a:schemeClr val="tx1"/>
                </a:solidFill>
              </a:rPr>
              <a:t>kg)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1% * 6” = </a:t>
            </a:r>
            <a:r>
              <a:rPr lang="en-US" dirty="0" smtClean="0">
                <a:solidFill>
                  <a:schemeClr val="tx1"/>
                </a:solidFill>
              </a:rPr>
              <a:t>0.06</a:t>
            </a:r>
            <a:r>
              <a:rPr lang="en-US" dirty="0" smtClean="0">
                <a:solidFill>
                  <a:schemeClr val="tx1"/>
                </a:solidFill>
              </a:rPr>
              <a:t>” = 0.0015 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3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 shaft as rectangular </a:t>
            </a:r>
            <a:r>
              <a:rPr lang="en-US" dirty="0" smtClean="0">
                <a:solidFill>
                  <a:schemeClr val="tx1"/>
                </a:solidFill>
              </a:rPr>
              <a:t>prism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Deflection: y = WL^3/(3EI), E is Young’s Modulus, I is moment of inertia, W = 10 kg, L = 6” = 0.15 m</a:t>
            </a:r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Moment </a:t>
            </a:r>
            <a:r>
              <a:rPr lang="en-US" dirty="0">
                <a:solidFill>
                  <a:schemeClr val="tx1"/>
                </a:solidFill>
              </a:rPr>
              <a:t>of Inertia I = </a:t>
            </a:r>
            <a:r>
              <a:rPr lang="en-US" dirty="0" smtClean="0">
                <a:solidFill>
                  <a:schemeClr val="tx1"/>
                </a:solidFill>
              </a:rPr>
              <a:t>hb^3/</a:t>
            </a:r>
            <a:r>
              <a:rPr lang="en-US" dirty="0">
                <a:solidFill>
                  <a:schemeClr val="tx1"/>
                </a:solidFill>
              </a:rPr>
              <a:t>12, b &amp; h are cross-sectional </a:t>
            </a:r>
            <a:r>
              <a:rPr lang="en-US" dirty="0" smtClean="0">
                <a:solidFill>
                  <a:schemeClr val="tx1"/>
                </a:solidFill>
              </a:rPr>
              <a:t>dimensions, b = 1” = 0.0254 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Materials Analysis (Continued)</a:t>
            </a:r>
            <a:endParaRPr lang="en-US" sz="32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7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“Surgical” Stainless Steel: E = </a:t>
            </a:r>
            <a:r>
              <a:rPr lang="en-US" dirty="0" smtClean="0">
                <a:solidFill>
                  <a:schemeClr val="tx1"/>
                </a:solidFill>
              </a:rPr>
              <a:t>180 </a:t>
            </a:r>
            <a:r>
              <a:rPr lang="en-US" dirty="0" err="1" smtClean="0">
                <a:solidFill>
                  <a:schemeClr val="tx1"/>
                </a:solidFill>
              </a:rPr>
              <a:t>GPa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 low as $1000/metric ton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Thickness needed for 1% deflection: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y = WL^3/(3EI), I = b^3*h/12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 = (4wL^3)/(Eyb^3) = 3*10^-5 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Aluminum: </a:t>
            </a:r>
            <a:r>
              <a:rPr lang="en-US" dirty="0">
                <a:solidFill>
                  <a:schemeClr val="tx1"/>
                </a:solidFill>
              </a:rPr>
              <a:t>E = </a:t>
            </a:r>
            <a:r>
              <a:rPr lang="en-US" dirty="0" smtClean="0">
                <a:solidFill>
                  <a:schemeClr val="tx1"/>
                </a:solidFill>
              </a:rPr>
              <a:t>69 </a:t>
            </a:r>
            <a:r>
              <a:rPr lang="en-US" dirty="0" err="1" smtClean="0">
                <a:solidFill>
                  <a:schemeClr val="tx1"/>
                </a:solidFill>
              </a:rPr>
              <a:t>GPa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 low as $2000/metric ton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Thickness needed for 1% deflection: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 = (4wL^3)/(Eyb^3) = 8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10^-5 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ABS Plastics: </a:t>
            </a:r>
            <a:r>
              <a:rPr lang="en-US" dirty="0">
                <a:solidFill>
                  <a:schemeClr val="tx1"/>
                </a:solidFill>
              </a:rPr>
              <a:t>E = </a:t>
            </a:r>
            <a:r>
              <a:rPr lang="en-US" dirty="0" smtClean="0">
                <a:solidFill>
                  <a:schemeClr val="tx1"/>
                </a:solidFill>
              </a:rPr>
              <a:t>2.3 </a:t>
            </a:r>
            <a:r>
              <a:rPr lang="en-US" dirty="0" err="1" smtClean="0">
                <a:solidFill>
                  <a:schemeClr val="tx1"/>
                </a:solidFill>
              </a:rPr>
              <a:t>GPa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 low as $100/</a:t>
            </a:r>
            <a:r>
              <a:rPr lang="en-US" dirty="0">
                <a:solidFill>
                  <a:schemeClr val="tx1"/>
                </a:solidFill>
              </a:rPr>
              <a:t>metric ton</a:t>
            </a:r>
          </a:p>
          <a:p>
            <a:pPr lvl="1"/>
            <a:r>
              <a:rPr lang="en-US" dirty="0"/>
              <a:t>Thickness needed for 1% deflection: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 = (4wL^3)/(Eyb^3) = </a:t>
            </a:r>
            <a:r>
              <a:rPr lang="en-US" dirty="0" smtClean="0">
                <a:solidFill>
                  <a:schemeClr val="tx1"/>
                </a:solidFill>
              </a:rPr>
              <a:t>2.4*</a:t>
            </a:r>
            <a:r>
              <a:rPr lang="en-US" dirty="0">
                <a:solidFill>
                  <a:schemeClr val="tx1"/>
                </a:solidFill>
              </a:rPr>
              <a:t>10^</a:t>
            </a:r>
            <a:r>
              <a:rPr lang="en-US" dirty="0" smtClean="0">
                <a:solidFill>
                  <a:schemeClr val="tx1"/>
                </a:solidFill>
              </a:rPr>
              <a:t>-3 </a:t>
            </a:r>
            <a:r>
              <a:rPr lang="en-US" dirty="0">
                <a:solidFill>
                  <a:schemeClr val="tx1"/>
                </a:solidFill>
              </a:rPr>
              <a:t>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Ultra High Density Polyethylene: </a:t>
            </a:r>
            <a:r>
              <a:rPr lang="en-US" dirty="0">
                <a:solidFill>
                  <a:schemeClr val="tx1"/>
                </a:solidFill>
              </a:rPr>
              <a:t>E = </a:t>
            </a:r>
            <a:r>
              <a:rPr lang="en-US" dirty="0" smtClean="0">
                <a:solidFill>
                  <a:schemeClr val="tx1"/>
                </a:solidFill>
              </a:rPr>
              <a:t>0.69 </a:t>
            </a:r>
            <a:r>
              <a:rPr lang="en-US" dirty="0" err="1" smtClean="0">
                <a:solidFill>
                  <a:schemeClr val="tx1"/>
                </a:solidFill>
              </a:rPr>
              <a:t>GPa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 low as $1000/</a:t>
            </a:r>
            <a:r>
              <a:rPr lang="en-US" dirty="0">
                <a:solidFill>
                  <a:schemeClr val="tx1"/>
                </a:solidFill>
              </a:rPr>
              <a:t>metric ton</a:t>
            </a:r>
          </a:p>
          <a:p>
            <a:pPr lvl="1"/>
            <a:r>
              <a:rPr lang="en-US" dirty="0"/>
              <a:t>Thickness needed for 1% deflection: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 = (4wL^3)/(Eyb^3) = </a:t>
            </a:r>
            <a:r>
              <a:rPr lang="en-US" dirty="0" smtClean="0">
                <a:solidFill>
                  <a:schemeClr val="tx1"/>
                </a:solidFill>
              </a:rPr>
              <a:t>8*</a:t>
            </a:r>
            <a:r>
              <a:rPr lang="en-US" dirty="0">
                <a:solidFill>
                  <a:schemeClr val="tx1"/>
                </a:solidFill>
              </a:rPr>
              <a:t>10^</a:t>
            </a:r>
            <a:r>
              <a:rPr lang="en-US" dirty="0" smtClean="0">
                <a:solidFill>
                  <a:schemeClr val="tx1"/>
                </a:solidFill>
              </a:rPr>
              <a:t>-3 </a:t>
            </a:r>
            <a:r>
              <a:rPr lang="en-US" dirty="0">
                <a:solidFill>
                  <a:schemeClr val="tx1"/>
                </a:solidFill>
              </a:rPr>
              <a:t>m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Materials Analysis (Continued)</a:t>
            </a:r>
            <a:endParaRPr lang="en-US" sz="32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1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Materials (Pugh Chart)</a:t>
            </a:r>
            <a:endParaRPr lang="en-US" sz="32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30141"/>
              </p:ext>
            </p:extLst>
          </p:nvPr>
        </p:nvGraphicFramePr>
        <p:xfrm>
          <a:off x="630114" y="1447800"/>
          <a:ext cx="8018586" cy="405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431"/>
                <a:gridCol w="1336431"/>
                <a:gridCol w="1336431"/>
                <a:gridCol w="1336431"/>
                <a:gridCol w="1336431"/>
                <a:gridCol w="1336431"/>
              </a:tblGrid>
              <a:tr h="777943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Material</a:t>
                      </a:r>
                      <a:endParaRPr lang="en-US" sz="2200" b="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Weight</a:t>
                      </a:r>
                      <a:endParaRPr lang="en-US" sz="2200" b="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SS</a:t>
                      </a:r>
                      <a:r>
                        <a:rPr lang="en-US" sz="2200" baseline="0" dirty="0" smtClean="0"/>
                        <a:t> (316)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Al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ABS Plastics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HD Poly.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</a:tr>
              <a:tr h="45071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</a:tr>
              <a:tr h="77794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Strength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</a:tr>
              <a:tr h="77794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Sterilization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</a:tr>
              <a:tr h="77794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Manufacturing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</a:tr>
              <a:tr h="45071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n/a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186</a:t>
                      </a:r>
                      <a:endParaRPr lang="en-US" sz="2400" b="1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166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100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80</a:t>
                      </a:r>
                      <a:endParaRPr lang="en-US" sz="2200" dirty="0"/>
                    </a:p>
                  </a:txBody>
                  <a:tcPr marL="111135" marR="111135" marT="55567" marB="555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34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Final Design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Groove deepest in the middle to balance “hook” effectiveness and safety (avoiding internal damage)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Spring-loaded trigger/locking mechanism for easy release and reload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Stainless steel composition for balanced strength, cost, ease of sterilization, as well as simplicity in manufacturing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Final Design Summary</a:t>
            </a:r>
            <a:endParaRPr lang="en-US" sz="32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000000"/>
                </a:solidFill>
              </a:rPr>
              <a:t>DESIGN ANALYSIS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24600" y="1600200"/>
            <a:ext cx="2362200" cy="4525963"/>
          </a:xfrm>
        </p:spPr>
        <p:txBody>
          <a:bodyPr/>
          <a:lstStyle/>
          <a:p>
            <a:r>
              <a:rPr lang="en-US" dirty="0" smtClean="0"/>
              <a:t>Note: Drawing does not include trigger/locking mechanism in drawing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6066341" cy="46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ste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22" y="838200"/>
            <a:ext cx="4581978" cy="5638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1" y="971205"/>
            <a:ext cx="4429132" cy="5217368"/>
          </a:xfrm>
        </p:spPr>
      </p:pic>
    </p:spTree>
    <p:extLst>
      <p:ext uri="{BB962C8B-B14F-4D97-AF65-F5344CB8AC3E}">
        <p14:creationId xmlns:p14="http://schemas.microsoft.com/office/powerpoint/2010/main" val="319050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ste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10" y="762000"/>
            <a:ext cx="4492597" cy="5562600"/>
          </a:xfrm>
          <a:prstGeom prst="rect">
            <a:avLst/>
          </a:prstGeom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685800"/>
            <a:ext cx="4681643" cy="5596753"/>
          </a:xfrm>
        </p:spPr>
      </p:pic>
    </p:spTree>
    <p:extLst>
      <p:ext uri="{BB962C8B-B14F-4D97-AF65-F5344CB8AC3E}">
        <p14:creationId xmlns:p14="http://schemas.microsoft.com/office/powerpoint/2010/main" val="29253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ste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59292"/>
            <a:ext cx="4343400" cy="5362560"/>
          </a:xfrm>
          <a:prstGeom prst="rect">
            <a:avLst/>
          </a:prstGeom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" y="586746"/>
            <a:ext cx="4509479" cy="5509254"/>
          </a:xfrm>
        </p:spPr>
      </p:pic>
    </p:spTree>
    <p:extLst>
      <p:ext uri="{BB962C8B-B14F-4D97-AF65-F5344CB8AC3E}">
        <p14:creationId xmlns:p14="http://schemas.microsoft.com/office/powerpoint/2010/main" val="29253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Implanon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Placed in skin above upper arm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Up to 3 years of contraception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Affects levels of progestin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Similar to oral contraception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Levonorgestrel</a:t>
            </a:r>
            <a:r>
              <a:rPr lang="en-US" dirty="0" smtClean="0">
                <a:solidFill>
                  <a:schemeClr val="tx1"/>
                </a:solidFill>
              </a:rPr>
              <a:t> Intrauterine Device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Provides effective birth control for 5 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Relies on local effects of progesterone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Copper Intrauterine Device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Provides effective birth control for </a:t>
            </a:r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Inserted and removed through the cervix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Hormone </a:t>
            </a:r>
            <a:r>
              <a:rPr lang="en-US" dirty="0" smtClean="0">
                <a:solidFill>
                  <a:schemeClr val="tx1"/>
                </a:solidFill>
              </a:rPr>
              <a:t>Free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Tubal Sterilization Alternatives</a:t>
            </a:r>
            <a:endParaRPr lang="en-US" sz="3200" b="1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BACKGROUND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DESIGN ANALYSIS      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8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ste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2975"/>
            <a:ext cx="4572000" cy="5641626"/>
          </a:xfrm>
          <a:prstGeom prst="rect">
            <a:avLst/>
          </a:prstGeom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372410" cy="5486400"/>
          </a:xfrm>
        </p:spPr>
      </p:pic>
    </p:spTree>
    <p:extLst>
      <p:ext uri="{BB962C8B-B14F-4D97-AF65-F5344CB8AC3E}">
        <p14:creationId xmlns:p14="http://schemas.microsoft.com/office/powerpoint/2010/main" val="29253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Task Organization</a:t>
            </a:r>
            <a:endParaRPr lang="en-US" sz="3200" b="1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112426"/>
              </p:ext>
            </p:extLst>
          </p:nvPr>
        </p:nvGraphicFramePr>
        <p:xfrm>
          <a:off x="457200" y="16002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TOM PROSE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ALEX PADOVANO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ALEX XU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BACKGROUND</a:t>
                      </a:r>
                      <a:r>
                        <a:rPr lang="en-US" baseline="0" dirty="0" smtClean="0"/>
                        <a:t>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VISUAL DESIGNER, CLIENT CONTACT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CALCULATIONS, WEBMASTER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PRESENTATION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PRESENTATION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PRESENTATION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PAPER LEAD WRITER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THIRD PAPER LEAD</a:t>
                      </a:r>
                      <a:r>
                        <a:rPr lang="en-US" baseline="0" dirty="0" smtClean="0"/>
                        <a:t> WRITER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</a:t>
                      </a:r>
                      <a:r>
                        <a:rPr lang="en-US" baseline="0" dirty="0" smtClean="0"/>
                        <a:t> PAPER LEAD WRITER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758085"/>
                </a:solidFill>
              </a:rPr>
              <a:t>DESIGN ANALYSIS      </a:t>
            </a:r>
            <a:r>
              <a:rPr lang="en-US" sz="1600" dirty="0" smtClean="0"/>
              <a:t>TASKS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652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6002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Planned Tasks</a:t>
            </a:r>
            <a:endParaRPr lang="en-US" sz="3200" b="1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758085"/>
                </a:solidFill>
              </a:rPr>
              <a:t>DESIGN ANALYSIS      </a:t>
            </a:r>
            <a:r>
              <a:rPr lang="en-US" sz="1600" dirty="0" smtClean="0"/>
              <a:t>TASKS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3D-printed prototypes from CAD models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Ergonomics Testing with Physical </a:t>
            </a:r>
            <a:r>
              <a:rPr lang="en-US" dirty="0" err="1" smtClean="0">
                <a:solidFill>
                  <a:srgbClr val="000000"/>
                </a:solidFill>
              </a:rPr>
              <a:t>Protoypes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Client Feedback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Finalize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5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6002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Updated Timeline</a:t>
            </a:r>
            <a:endParaRPr lang="en-US" sz="3200" b="1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205882"/>
              </p:ext>
            </p:extLst>
          </p:nvPr>
        </p:nvGraphicFramePr>
        <p:xfrm>
          <a:off x="304800" y="990600"/>
          <a:ext cx="8534402" cy="4800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9717"/>
                <a:gridCol w="346218"/>
                <a:gridCol w="307546"/>
                <a:gridCol w="307546"/>
                <a:gridCol w="307546"/>
                <a:gridCol w="307546"/>
                <a:gridCol w="307546"/>
                <a:gridCol w="307546"/>
                <a:gridCol w="307546"/>
                <a:gridCol w="307546"/>
                <a:gridCol w="399810"/>
                <a:gridCol w="399810"/>
                <a:gridCol w="399810"/>
                <a:gridCol w="399810"/>
                <a:gridCol w="399810"/>
                <a:gridCol w="461319"/>
                <a:gridCol w="384432"/>
                <a:gridCol w="524455"/>
                <a:gridCol w="628843"/>
              </a:tblGrid>
              <a:tr h="45590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SEPTEMBER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OCTOBER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NOVEMBER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DECEMBER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2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CHOOSE TOPIC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PATENT/LIT SEARCH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</a:tr>
              <a:tr h="3086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FINALIZE LOCKING MECHANISM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</a:tr>
              <a:tr h="30092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SELECTED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DESIGN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MATERIALS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 SEARCH COMPLETE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  <a:cs typeface="Palatino Linotype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8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PHYSICAL</a:t>
                      </a:r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PROTOYPE (w/ CAD MODELS)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SIMULATED</a:t>
                      </a:r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TESTING (ERGONOMICS)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CLIENT FEEDBACK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8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nd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PHYSICAL PROTOYPE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ERGONOMICS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TESTING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CLIENT FEEDBACK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FINAL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DESIGN/PHYSICAL MODEL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7" marR="7357" marT="7357" marB="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BACKGROUND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</a:t>
            </a:r>
            <a:r>
              <a:rPr lang="en-US" sz="1600" dirty="0" smtClean="0">
                <a:solidFill>
                  <a:srgbClr val="758085"/>
                </a:solidFill>
              </a:rPr>
              <a:t>DESIGN ANALYSIS      </a:t>
            </a:r>
            <a:r>
              <a:rPr lang="en-US" sz="1600" dirty="0" smtClean="0"/>
              <a:t>TASKS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672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References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Post-partum Tubal </a:t>
            </a:r>
            <a:r>
              <a:rPr lang="en-US" dirty="0" err="1" smtClean="0">
                <a:solidFill>
                  <a:srgbClr val="000000"/>
                </a:solidFill>
              </a:rPr>
              <a:t>Sterilization:</a:t>
            </a:r>
            <a:r>
              <a:rPr lang="en-US" dirty="0" err="1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emedicine.medscape.com/article/1848524-overview#a15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Complications of </a:t>
            </a:r>
            <a:r>
              <a:rPr lang="en-US" dirty="0" err="1" smtClean="0">
                <a:solidFill>
                  <a:srgbClr val="000000"/>
                </a:solidFill>
              </a:rPr>
              <a:t>Essure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Sterilization:</a:t>
            </a:r>
            <a:r>
              <a:rPr lang="en-US" dirty="0" err="1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www.ncbi.nlm.nih.gov/pubmed/22360159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Tubal Sterilization Treatment and Management: 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://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emedicine.medscape.com/article/266799-treatment#a1132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Implanon</a:t>
            </a:r>
            <a:r>
              <a:rPr lang="en-US" dirty="0" smtClean="0">
                <a:solidFill>
                  <a:srgbClr val="000000"/>
                </a:solidFill>
              </a:rPr>
              <a:t> Contraceptive Implant: 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://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www.mayoclinic.com/health/implanon/MY01007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Intrauterine Devices: </a:t>
            </a:r>
            <a:r>
              <a:rPr lang="en-US" dirty="0" smtClean="0">
                <a:solidFill>
                  <a:srgbClr val="000000"/>
                </a:solidFill>
                <a:hlinkClick r:id="rId6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://</a:t>
            </a:r>
            <a:r>
              <a:rPr lang="en-US" dirty="0" smtClean="0">
                <a:solidFill>
                  <a:srgbClr val="000000"/>
                </a:solidFill>
                <a:hlinkClick r:id="rId6"/>
              </a:rPr>
              <a:t>www.webmd.com/sex/birth-control/intrauterine-device-iud-for-birth-control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Metal prices: http://</a:t>
            </a:r>
            <a:r>
              <a:rPr lang="en-US" dirty="0" err="1">
                <a:solidFill>
                  <a:srgbClr val="000000"/>
                </a:solidFill>
              </a:rPr>
              <a:t>www.lme.com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home.asp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Materials “Market:” </a:t>
            </a: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www.alibaba.com</a:t>
            </a:r>
            <a:r>
              <a:rPr lang="en-US" dirty="0">
                <a:solidFill>
                  <a:srgbClr val="000000"/>
                </a:solidFill>
              </a:rPr>
              <a:t>/showroom/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Plastics: </a:t>
            </a:r>
            <a:r>
              <a:rPr lang="en-US" dirty="0">
                <a:solidFill>
                  <a:srgbClr val="000000"/>
                </a:solidFill>
                <a:hlinkClick r:id="rId7"/>
              </a:rPr>
              <a:t>http://www.plastic-products.com/spec11.htm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Young’s moduli: </a:t>
            </a:r>
            <a:r>
              <a:rPr lang="en-US" dirty="0" smtClean="0">
                <a:solidFill>
                  <a:srgbClr val="000000"/>
                </a:solidFill>
                <a:hlinkClick r:id="rId8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8"/>
              </a:rPr>
              <a:t>://www.engineeringtoolbox.com/young-modulus-d_417.</a:t>
            </a:r>
            <a:r>
              <a:rPr lang="en-US" dirty="0" smtClean="0">
                <a:solidFill>
                  <a:srgbClr val="000000"/>
                </a:solidFill>
                <a:hlinkClick r:id="rId8"/>
              </a:rPr>
              <a:t>html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965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600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effectLst/>
              </a:rPr>
              <a:t>Post-partum </a:t>
            </a:r>
            <a:r>
              <a:rPr lang="en-US" sz="3200" b="1" dirty="0" err="1" smtClean="0">
                <a:effectLst/>
              </a:rPr>
              <a:t>Minilaparotomy</a:t>
            </a:r>
            <a:r>
              <a:rPr lang="en-US" sz="3200" b="1" dirty="0" smtClean="0">
                <a:effectLst/>
              </a:rPr>
              <a:t> Bilateral Tubal Ligation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17194" cy="3886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Permanent sterilization option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Within 48 hours of normal birth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325,000 procedures annually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BACKGROUND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DESIGN ANALYSIS      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3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en-US" dirty="0" smtClean="0">
                <a:solidFill>
                  <a:schemeClr val="tx1"/>
                </a:solidFill>
              </a:rPr>
              <a:t>Common Methods </a:t>
            </a:r>
            <a:r>
              <a:rPr lang="en-US" dirty="0" smtClean="0">
                <a:solidFill>
                  <a:schemeClr val="tx1"/>
                </a:solidFill>
              </a:rPr>
              <a:t>of Occlusion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Modified Pomeroy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Filshie</a:t>
            </a:r>
            <a:r>
              <a:rPr lang="en-US" dirty="0" smtClean="0">
                <a:solidFill>
                  <a:schemeClr val="tx1"/>
                </a:solidFill>
              </a:rPr>
              <a:t> Clip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Parkland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Same Technique for Isolation and Visualization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Ideal situation, use fingers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Generally, use army navy retractor to “fish” for fallopian tubes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Babcock clamp secures the tube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Design Needs to Follow Same Procedure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3200" b="1" dirty="0">
                <a:effectLst/>
              </a:rPr>
              <a:t>Post-partum </a:t>
            </a:r>
            <a:r>
              <a:rPr lang="en-US" sz="3200" b="1" dirty="0" err="1">
                <a:effectLst/>
              </a:rPr>
              <a:t>Minilaparotomy</a:t>
            </a:r>
            <a:r>
              <a:rPr lang="en-US" sz="3200" b="1" dirty="0">
                <a:effectLst/>
              </a:rPr>
              <a:t> Bilateral Tubal Ligation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1406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BACKGROUND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en-US" sz="1600" dirty="0" smtClean="0">
                <a:solidFill>
                  <a:schemeClr val="accent6"/>
                </a:solidFill>
              </a:rPr>
              <a:t>PROBLEM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  PROJECT SCOPE       DESIGN ANALYSIS      TASKS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5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550506" cy="6844295"/>
          </a:xfrm>
        </p:spPr>
      </p:pic>
    </p:spTree>
    <p:extLst>
      <p:ext uri="{BB962C8B-B14F-4D97-AF65-F5344CB8AC3E}">
        <p14:creationId xmlns:p14="http://schemas.microsoft.com/office/powerpoint/2010/main" val="104183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e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869"/>
            <a:ext cx="5821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736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61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1316</TotalTime>
  <Words>1343</Words>
  <Application>Microsoft Macintosh PowerPoint</Application>
  <PresentationFormat>On-screen Show (4:3)</PresentationFormat>
  <Paragraphs>343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Executive</vt:lpstr>
      <vt:lpstr>Fallopian Tube Isolator Progress</vt:lpstr>
      <vt:lpstr>Sterilization Methods</vt:lpstr>
      <vt:lpstr>Tubal Sterilization Alternatives</vt:lpstr>
      <vt:lpstr>Post-partum Minilaparotomy Bilateral Tubal Ligation</vt:lpstr>
      <vt:lpstr>Post-partum Minilaparotomy Bilateral Tubal Ligation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the Problem?</vt:lpstr>
      <vt:lpstr>Project Scope</vt:lpstr>
      <vt:lpstr>Design Specifications</vt:lpstr>
      <vt:lpstr>Design Options</vt:lpstr>
      <vt:lpstr>Head Design</vt:lpstr>
      <vt:lpstr>Head Design (Pugh Chart)</vt:lpstr>
      <vt:lpstr>Locking Mechanism (Trigger) Design</vt:lpstr>
      <vt:lpstr>PowerPoint Presentation</vt:lpstr>
      <vt:lpstr>PowerPoint Presentation</vt:lpstr>
      <vt:lpstr>Locking Mechanism (Pugh Chart)</vt:lpstr>
      <vt:lpstr>Materials Analysis</vt:lpstr>
      <vt:lpstr>Materials Analysis (Continued)</vt:lpstr>
      <vt:lpstr>Materials Analysis (Continued)</vt:lpstr>
      <vt:lpstr>Materials (Pugh Chart)</vt:lpstr>
      <vt:lpstr>Final Design</vt:lpstr>
      <vt:lpstr>Final Design Summary</vt:lpstr>
      <vt:lpstr>PowerPoint Presentation</vt:lpstr>
      <vt:lpstr>PowerPoint Presentation</vt:lpstr>
      <vt:lpstr>PowerPoint Presentation</vt:lpstr>
      <vt:lpstr>PowerPoint Presentation</vt:lpstr>
      <vt:lpstr>Task Organization</vt:lpstr>
      <vt:lpstr>Planned Tasks</vt:lpstr>
      <vt:lpstr>Updated Timeline</vt:lpstr>
      <vt:lpstr>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FALLOPIAN TUBE EXTRACTOR</dc:title>
  <dc:creator>Tom</dc:creator>
  <cp:lastModifiedBy>Alex Xu</cp:lastModifiedBy>
  <cp:revision>93</cp:revision>
  <dcterms:created xsi:type="dcterms:W3CDTF">2012-09-25T16:30:48Z</dcterms:created>
  <dcterms:modified xsi:type="dcterms:W3CDTF">2012-10-29T13:06:43Z</dcterms:modified>
</cp:coreProperties>
</file>